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72" r:id="rId7"/>
    <p:sldId id="261" r:id="rId8"/>
    <p:sldId id="264" r:id="rId9"/>
    <p:sldId id="262" r:id="rId10"/>
    <p:sldId id="273" r:id="rId11"/>
    <p:sldId id="263" r:id="rId12"/>
    <p:sldId id="265" r:id="rId13"/>
    <p:sldId id="267" r:id="rId14"/>
    <p:sldId id="266" r:id="rId15"/>
    <p:sldId id="27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235200"/>
            <a:ext cx="10636885" cy="1995805"/>
          </a:xfrm>
        </p:spPr>
        <p:txBody>
          <a:bodyPr>
            <a:normAutofit/>
          </a:bodyPr>
          <a:p>
            <a:r>
              <a:rPr lang="vi-VN" b="1">
                <a:solidFill>
                  <a:srgbClr val="FF0000"/>
                </a:solidFill>
              </a:rPr>
              <a:t>BÀI MỞ ĐẦU</a:t>
            </a:r>
            <a:br>
              <a:rPr lang="vi-VN" b="1">
                <a:solidFill>
                  <a:srgbClr val="FF0000"/>
                </a:solidFill>
              </a:rPr>
            </a:br>
            <a:r>
              <a:rPr lang="vi-VN" b="1">
                <a:solidFill>
                  <a:srgbClr val="FF0000"/>
                </a:solidFill>
              </a:rPr>
              <a:t>TẠI SAO CẦN HỌC ĐỊA LÍ?</a:t>
            </a:r>
            <a:endParaRPr lang="vi-V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II.Vai trò của địa lí trong cuộc sống</a:t>
            </a:r>
            <a:b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50" y="2132330"/>
            <a:ext cx="10795000" cy="3395980"/>
          </a:xfrm>
        </p:spPr>
        <p:txBody>
          <a:bodyPr>
            <a:noAutofit/>
          </a:bodyPr>
          <a:p>
            <a:pPr marL="0" indent="0" algn="just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 - Giải thích các hiện tượng trong cuộc sống: (mùa, mưa đá, chênh lệch giờ giữa các nơi, năm nhuận, biến đổi khí hậu,... )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- Giải quyết các vấn đề trong cuộc sống: làm gì khi xảy ra động đất, núi lửa, lũ lụt, biến đổi khí hậu, sóng thần, ô nhiễm môi trường,...  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- Từ đó học sinh có trách nhiệm với môi trường sống, yêu thiên nhiên, bảo vệ môi trường tự nhiên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89865" y="701675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365125"/>
            <a:ext cx="11042650" cy="858520"/>
          </a:xfrm>
        </p:spPr>
        <p:txBody>
          <a:bodyPr>
            <a:normAutofit fontScale="90000"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III.Tầm quan trọng của việc nắm các khái niệm và kĩ năng địa lí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1150" y="1791335"/>
            <a:ext cx="5629241" cy="46634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50595" y="6363335"/>
            <a:ext cx="4178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/>
              <a:t>Lược đồ các nước Đông Nam Á</a:t>
            </a:r>
            <a:endParaRPr lang="en-US" sz="2000" b="1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9715" y="1823085"/>
            <a:ext cx="5478344" cy="4572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910070" y="6397625"/>
            <a:ext cx="4767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Bản đồ Đông Nam Bộ Việt Nam</a:t>
            </a:r>
            <a:endParaRPr lang="en-US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8905" y="106680"/>
            <a:ext cx="5906135" cy="2745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" y="3154045"/>
            <a:ext cx="6424295" cy="33305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3200" y="241935"/>
            <a:ext cx="5497830" cy="2804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195" y="3302635"/>
            <a:ext cx="4902835" cy="3406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" y="365125"/>
            <a:ext cx="11012805" cy="1325880"/>
          </a:xfrm>
        </p:spPr>
        <p:txBody>
          <a:bodyPr>
            <a:normAutofit fontScale="90000"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III.Tầm quan trọng của việc nắm các khái niệm và kĩ năng địa lí</a:t>
            </a:r>
            <a:b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1930" y="2036445"/>
            <a:ext cx="10416540" cy="2480945"/>
          </a:xfrm>
        </p:spPr>
        <p:txBody>
          <a:bodyPr/>
          <a:p>
            <a:pPr marL="0" indent="0" algn="just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Giúp các em học tốt môn học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Liên hệ bài học vào những điều thực tế trong cuộc sống.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4950" y="1335405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950"/>
            <a:ext cx="10515600" cy="949325"/>
          </a:xfrm>
        </p:spPr>
        <p:txBody>
          <a:bodyPr/>
          <a:p>
            <a:pPr algn="ctr"/>
            <a:r>
              <a:rPr lang="vi-VN" altLang="en-US" b="1">
                <a:solidFill>
                  <a:srgbClr val="FF0000"/>
                </a:solidFill>
              </a:rPr>
              <a:t>Tổng kết bài học</a:t>
            </a:r>
            <a:endParaRPr lang="vi-VN" alt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0660" y="1692275"/>
            <a:ext cx="7049770" cy="4063365"/>
          </a:xfrm>
        </p:spPr>
        <p:txBody>
          <a:bodyPr>
            <a:normAutofit/>
          </a:bodyPr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vi-VN" altLang="en-US" b="1">
                <a:latin typeface="Times New Roman" panose="02020603050405020304" charset="0"/>
                <a:cs typeface="Times New Roman" panose="02020603050405020304" charset="0"/>
              </a:rPr>
              <a:t>Sự lí thú của việc học môn địa lí: giúp HS khám phá thế giới xung quanh mình.</a:t>
            </a:r>
            <a:endParaRPr lang="vi-V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vi-VN" altLang="en-US" b="1">
                <a:latin typeface="Times New Roman" panose="02020603050405020304" charset="0"/>
                <a:cs typeface="Times New Roman" panose="02020603050405020304" charset="0"/>
              </a:rPr>
              <a:t>Nhận thức được vai trò của địa lí trong cuộc sống: giải thích các hiện tượng tự nhiên,...</a:t>
            </a:r>
            <a:endParaRPr lang="vi-V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vi-VN" altLang="en-US" b="1">
                <a:latin typeface="Times New Roman" panose="02020603050405020304" charset="0"/>
                <a:cs typeface="Times New Roman" panose="02020603050405020304" charset="0"/>
              </a:rPr>
              <a:t>Hiểu được việc vận dụng các kĩ năng môn địa lí rất cần thiết và quan trọng.</a:t>
            </a:r>
            <a:endParaRPr lang="vi-V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 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 dẫn về nhà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10" y="2097405"/>
            <a:ext cx="4834890" cy="2344420"/>
          </a:xfrm>
        </p:spPr>
        <p:txBody>
          <a:bodyPr/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Đọc SGK trước bài 1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Trả lời các câu hỏi trong SGK bài 1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I.Sự lí thú của việc học môn địa lý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5730" y="1519555"/>
            <a:ext cx="6820535" cy="370713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Đêm tháng năm chưa nằm đã sáng, ngày tháng mười chưa cười đã tối</a:t>
            </a: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”.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“Chuồn chuồn bay thấp thì mưa, bay cao thì nắng, bay vừa thì râm”.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“Trăng quầng thì hạn, trăng tán thì mưa”.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...............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52730" y="1520190"/>
            <a:ext cx="4845050" cy="332232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Em hãy liệt kê các câu ca dao tục ngữ liên quan đến các hiện tượng địa lí.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downloa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53365" y="5227320"/>
            <a:ext cx="1578019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" y="2672715"/>
            <a:ext cx="5181600" cy="3039110"/>
          </a:xfrm>
        </p:spPr>
        <p:txBody>
          <a:bodyPr/>
          <a:p>
            <a:pPr marL="0" indent="0">
              <a:buNone/>
            </a:pPr>
            <a:r>
              <a:rPr lang="vi-VN" altLang="en-US" i="1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Đêm tháng năm chưa nằm đã sáng, ngày tháng mười chưa cười đã tối”</a:t>
            </a:r>
            <a:endParaRPr lang="en-US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78295" y="3157220"/>
            <a:ext cx="5374005" cy="3533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95" y="121920"/>
            <a:ext cx="5373370" cy="2840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10385"/>
            <a:ext cx="6416040" cy="2891155"/>
          </a:xfrm>
        </p:spPr>
        <p:txBody>
          <a:bodyPr>
            <a:normAutofit/>
          </a:bodyPr>
          <a:p>
            <a:r>
              <a:rPr lang="vi-VN" altLang="en-US" sz="311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“Chuồn chuồn bay thấp thì mưa, bay cao thì nắng, bay vừa thì râm”.</a:t>
            </a:r>
            <a:br>
              <a:rPr lang="vi-VN" altLang="en-US" sz="3110" i="1">
                <a:latin typeface="Times New Roman" panose="02020603050405020304" charset="0"/>
                <a:cs typeface="Times New Roman" panose="02020603050405020304" charset="0"/>
              </a:rPr>
            </a:br>
            <a:endParaRPr lang="en-US" sz="3110" i="1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44260" y="3926840"/>
            <a:ext cx="5825490" cy="29311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4895" y="198755"/>
            <a:ext cx="5825490" cy="3587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5445" y="1842135"/>
            <a:ext cx="5513070" cy="431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370" y="1842135"/>
            <a:ext cx="5603875" cy="43173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478280" y="6273165"/>
            <a:ext cx="283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 b="1"/>
              <a:t>Sông Nin - Ai Cập </a:t>
            </a:r>
            <a:endParaRPr lang="vi-VN" altLang="en-US" sz="2000" b="1"/>
          </a:p>
        </p:txBody>
      </p:sp>
      <p:sp>
        <p:nvSpPr>
          <p:cNvPr id="8" name="Text Box 7"/>
          <p:cNvSpPr txBox="1"/>
          <p:nvPr/>
        </p:nvSpPr>
        <p:spPr>
          <a:xfrm>
            <a:off x="7785735" y="6348095"/>
            <a:ext cx="3560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000" b="1"/>
              <a:t>Khám phá các loài động vật</a:t>
            </a:r>
            <a:endParaRPr lang="vi-VN" altLang="en-US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I.Sự lí thú của việc học môn địa lý</a:t>
            </a:r>
            <a:b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vi-V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1569720"/>
            <a:ext cx="10047605" cy="2767330"/>
          </a:xfrm>
        </p:spPr>
        <p:txBody>
          <a:bodyPr/>
          <a:p>
            <a:pPr marL="0" indent="0" algn="just">
              <a:buNone/>
            </a:pP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Học môn Địa lí sẽ giúp các em lần lượt khám phá những điều lí thú (các hành tinh, nắng, mưa, gió, sông hồ, hệ động thực vật, con người....)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1-mau_slide_powerpoint_dep_ctu.vn_(30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4950" y="1335405"/>
            <a:ext cx="22383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220px-Globespi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4655" y="1902460"/>
            <a:ext cx="4389120" cy="4389120"/>
          </a:xfrm>
          <a:prstGeom prst="rect">
            <a:avLst/>
          </a:prstGeom>
        </p:spPr>
      </p:pic>
      <p:pic>
        <p:nvPicPr>
          <p:cNvPr id="6" name="Content Placeholder 5" descr="Trái_đất_quay_quanh_mặt_trời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1825"/>
            <a:ext cx="5831840" cy="43916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89635" y="6459220"/>
            <a:ext cx="3439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Trái đất tự  quay quanh trục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141210" y="6324600"/>
            <a:ext cx="457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/>
              <a:t>Trái đất chuyển động quanh mặt trời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199390"/>
            <a:ext cx="10515600" cy="647065"/>
          </a:xfrm>
        </p:spPr>
        <p:txBody>
          <a:bodyPr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II.Vai trò của địa lí trong cuộc sống</a:t>
            </a:r>
            <a:endParaRPr 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6050" y="846455"/>
            <a:ext cx="5568950" cy="280797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6290" y="845820"/>
            <a:ext cx="6170295" cy="2808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90" y="3907790"/>
            <a:ext cx="6170295" cy="294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3907155"/>
            <a:ext cx="5477510" cy="2940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4470" y="102235"/>
            <a:ext cx="5634355" cy="32442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090" y="102235"/>
            <a:ext cx="5737225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" y="3463290"/>
            <a:ext cx="5633720" cy="339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25" y="3556000"/>
            <a:ext cx="5617210" cy="32099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765300" y="297815"/>
            <a:ext cx="1991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000" b="1">
                <a:solidFill>
                  <a:srgbClr val="FF0000"/>
                </a:solidFill>
              </a:rPr>
              <a:t>Động đất</a:t>
            </a:r>
            <a:endParaRPr lang="vi-VN" altLang="en-US" sz="20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117205" y="237490"/>
            <a:ext cx="2353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solidFill>
                  <a:srgbClr val="FF0000"/>
                </a:solidFill>
              </a:rPr>
              <a:t>Núi lửa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63340" y="3556000"/>
            <a:ext cx="1825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solidFill>
                  <a:srgbClr val="FF0000"/>
                </a:solidFill>
              </a:rPr>
              <a:t>Sóng thần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619365" y="3602355"/>
            <a:ext cx="2987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000" b="1"/>
              <a:t>Tuyết trên sa mạc</a:t>
            </a:r>
            <a:endParaRPr lang="vi-VN" altLang="en-US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1865</Words>
  <Application>WPS Presentation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BÀI MỞ ĐẦU TẠI SAO CẦN HỌC ĐỊA LÍ?</vt:lpstr>
      <vt:lpstr>I.Sự lí thú của việc học môn địa lý</vt:lpstr>
      <vt:lpstr>PowerPoint 演示文稿</vt:lpstr>
      <vt:lpstr>“Chuồn chuồn bay thấp thì mưa, bay cao thì nắng, bay vừa thì râm”. </vt:lpstr>
      <vt:lpstr>PowerPoint 演示文稿</vt:lpstr>
      <vt:lpstr>I.Sự lí thú của việc học môn địa lý </vt:lpstr>
      <vt:lpstr>PowerPoint 演示文稿</vt:lpstr>
      <vt:lpstr>II.Vai trò của địa lí trong cuộc sống</vt:lpstr>
      <vt:lpstr>PowerPoint 演示文稿</vt:lpstr>
      <vt:lpstr>II.Vai trò của địa lí trong cuộc sống </vt:lpstr>
      <vt:lpstr>III.Tầm quan trọng của việc nắm các khái niệm và kĩ năng địa lí</vt:lpstr>
      <vt:lpstr>PowerPoint 演示文稿</vt:lpstr>
      <vt:lpstr>III.Tầm quan trọng của việc nắm các khái niệm và kĩ năng địa lí </vt:lpstr>
      <vt:lpstr>PowerPoint 演示文稿</vt:lpstr>
      <vt:lpstr>                                           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MỞ ĐẦU TẠI SAO CẦN HỌC ĐỊA LÍ?</dc:title>
  <dc:creator>ACER</dc:creator>
  <cp:lastModifiedBy>ACER</cp:lastModifiedBy>
  <cp:revision>12</cp:revision>
  <dcterms:created xsi:type="dcterms:W3CDTF">2021-08-23T09:00:00Z</dcterms:created>
  <dcterms:modified xsi:type="dcterms:W3CDTF">2021-09-04T09:05:26Z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